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54" r:id="rId4"/>
  </p:sldMasterIdLst>
  <p:notesMasterIdLst>
    <p:notesMasterId r:id="rId17"/>
  </p:notesMasterIdLst>
  <p:handoutMasterIdLst>
    <p:handoutMasterId r:id="rId18"/>
  </p:handoutMasterIdLst>
  <p:sldIdLst>
    <p:sldId id="261" r:id="rId5"/>
    <p:sldId id="316" r:id="rId6"/>
    <p:sldId id="348" r:id="rId7"/>
    <p:sldId id="582" r:id="rId8"/>
    <p:sldId id="583" r:id="rId9"/>
    <p:sldId id="584" r:id="rId10"/>
    <p:sldId id="585" r:id="rId11"/>
    <p:sldId id="586" r:id="rId12"/>
    <p:sldId id="587" r:id="rId13"/>
    <p:sldId id="345" r:id="rId14"/>
    <p:sldId id="344" r:id="rId15"/>
    <p:sldId id="34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0000CC"/>
    <a:srgbClr val="00CCFF"/>
    <a:srgbClr val="00FF00"/>
    <a:srgbClr val="EEEEEE"/>
    <a:srgbClr val="87175F"/>
    <a:srgbClr val="EEC621"/>
    <a:srgbClr val="E58C09"/>
    <a:srgbClr val="434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DBED569-4797-4DF1-A0F4-6AAB3CD982D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034" autoAdjust="0"/>
  </p:normalViewPr>
  <p:slideViewPr>
    <p:cSldViewPr>
      <p:cViewPr varScale="1">
        <p:scale>
          <a:sx n="69" d="100"/>
          <a:sy n="69" d="100"/>
        </p:scale>
        <p:origin x="696" y="66"/>
      </p:cViewPr>
      <p:guideLst/>
    </p:cSldViewPr>
  </p:slideViewPr>
  <p:outlineViewPr>
    <p:cViewPr>
      <p:scale>
        <a:sx n="33" d="100"/>
        <a:sy n="33" d="100"/>
      </p:scale>
      <p:origin x="0" y="-208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3187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464472-DAE5-4012-9A5A-CB432293B4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6DB41-0314-4E22-8F5A-547FA67B06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33E32-5603-440A-ACDD-7442C88C5FED}" type="datetimeFigureOut">
              <a:rPr lang="en-US" smtClean="0">
                <a:latin typeface="Tw Cen MT" panose="020B0602020104020603" pitchFamily="34" charset="0"/>
              </a:rPr>
              <a:t>19/08/2024</a:t>
            </a:fld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3188E-D235-4A3B-823C-E0E10F336C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3A68C-A1CC-4704-8503-01E13B0AED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B1589-0F8A-400D-AEF4-57688446A2F5}" type="slidenum">
              <a:rPr lang="en-US" smtClean="0">
                <a:latin typeface="Tw Cen MT" panose="020B0602020104020603" pitchFamily="34" charset="0"/>
              </a:rPr>
              <a:t>‹#›</a:t>
            </a:fld>
            <a:endParaRPr lang="en-US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10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AF4A386A-BFE4-4655-9801-CBB04655F27A}" type="datetimeFigureOut">
              <a:rPr lang="en-US" noProof="0" smtClean="0"/>
              <a:pPr/>
              <a:t>19/08/2024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DAE5FABD-26C8-4F74-B1E3-45BC91BC9D7B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775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47987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96643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20064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25359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540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5529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5425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sea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4886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4971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2375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7665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53620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_Triangle patch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5BCA9F-FC20-461D-9118-7EC2AC28D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75958" y="0"/>
            <a:ext cx="9016043" cy="6858000"/>
          </a:xfrm>
          <a:custGeom>
            <a:avLst/>
            <a:gdLst>
              <a:gd name="connsiteX0" fmla="*/ 5153328 w 9016043"/>
              <a:gd name="connsiteY0" fmla="*/ 0 h 6858000"/>
              <a:gd name="connsiteX1" fmla="*/ 9016043 w 9016043"/>
              <a:gd name="connsiteY1" fmla="*/ 0 h 6858000"/>
              <a:gd name="connsiteX2" fmla="*/ 9016043 w 9016043"/>
              <a:gd name="connsiteY2" fmla="*/ 6858000 h 6858000"/>
              <a:gd name="connsiteX3" fmla="*/ 0 w 9016043"/>
              <a:gd name="connsiteY3" fmla="*/ 6858000 h 6858000"/>
              <a:gd name="connsiteX4" fmla="*/ 5153328 w 9016043"/>
              <a:gd name="connsiteY4" fmla="*/ 681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16043" h="6858000">
                <a:moveTo>
                  <a:pt x="5153328" y="0"/>
                </a:moveTo>
                <a:lnTo>
                  <a:pt x="9016043" y="0"/>
                </a:lnTo>
                <a:lnTo>
                  <a:pt x="9016043" y="6858000"/>
                </a:lnTo>
                <a:lnTo>
                  <a:pt x="0" y="6858000"/>
                </a:lnTo>
                <a:lnTo>
                  <a:pt x="5153328" y="6818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4092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F869F17-9BF3-4974-956D-0CBCD60BA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2137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54DBB0-1027-4E5D-B635-00F2F173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3771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92082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whit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01" y="112976"/>
            <a:ext cx="6858000" cy="6745024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E59725C5-1168-4A5F-B420-8E05620196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5400000">
            <a:off x="5238089" y="208890"/>
            <a:ext cx="6745024" cy="6553200"/>
          </a:xfrm>
          <a:gradFill flip="none" rotWithShape="1">
            <a:gsLst>
              <a:gs pos="0">
                <a:schemeClr val="bg1"/>
              </a:gs>
              <a:gs pos="82000">
                <a:schemeClr val="bg1">
                  <a:alpha val="0"/>
                </a:schemeClr>
              </a:gs>
            </a:gsLst>
            <a:lin ang="16200000" scaled="1"/>
            <a:tileRect/>
          </a:gra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532AFA8-ADE4-4C3E-AF0A-235C72499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7721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  <p15:guide id="3" pos="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horizontal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11094718" cy="175712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709677"/>
            <a:ext cx="11094717" cy="1500876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232B29A-2701-4A73-83CF-09E0AB1B2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6410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5775959" cy="35435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53200" y="2667001"/>
            <a:ext cx="5090157" cy="3543552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A52166E-5DA9-4AA1-9355-E8DBFDD90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4095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617492"/>
            <a:ext cx="9890759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9FF8476-DF8C-4276-8CF6-44BC91B88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0053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11099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446520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C5AD12C-F7F6-431D-ABA4-F7E37CACE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0030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698" y="3735622"/>
            <a:ext cx="5013960" cy="2408917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38376498-C218-4EDB-8416-A59802EF2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1981199"/>
            <a:ext cx="4389542" cy="4163339"/>
          </a:xfr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589520" y="2286000"/>
            <a:ext cx="3688080" cy="358140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C81B64-070E-43F3-BCB5-833AB965D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3717925"/>
            <a:ext cx="914400" cy="9302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5893EC-1256-429B-9581-379342C23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6431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Multiple images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0" y="4176259"/>
            <a:ext cx="4343400" cy="1968280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96DE17A8-F4B7-4571-A6E8-FD28BA425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42834" y="1066801"/>
            <a:ext cx="3505199" cy="50777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D9A0502-98A2-467D-BE1C-CE8391C73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191000" y="4343400"/>
            <a:ext cx="2743200" cy="18011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8298DB4E-3B92-4CA4-852A-9F647E721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191000" y="1066801"/>
            <a:ext cx="2743200" cy="312602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E528B4D-15E8-4161-96F7-75D0217AD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69429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67450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67066A-9B9E-468B-97C6-94BF615FA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AF7E6-6C19-4A41-BFA5-44C4F2A3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1247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C59837-0A86-4467-BB38-E2AC882F3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57779-E765-4EC2-825C-B8E41285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4607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1801" y="1189969"/>
            <a:ext cx="4389542" cy="4677431"/>
          </a:xfrm>
          <a:solidFill>
            <a:schemeClr val="bg1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612321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Important Content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E16EF6-8987-4193-B346-1BEA14401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2D4840-4EB5-4438-9A16-D0006A68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6413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1470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0D09E5B-B146-4D08-82EC-846DD89B0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462" y="0"/>
            <a:ext cx="9931338" cy="6823040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88940597-2E9A-4141-B2D0-C488487F1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0"/>
            <a:ext cx="50863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609600"/>
            <a:ext cx="7429500" cy="56388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905000"/>
            <a:ext cx="5864382" cy="22752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EA44EEDB-C599-41AA-9D84-D53811C28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896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FE574478-76DE-4613-8FBD-36B353081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8391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6533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2269" y="1189969"/>
            <a:ext cx="4389542" cy="4677431"/>
          </a:xfrm>
          <a:solidFill>
            <a:schemeClr val="accent2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2789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AC89BA5-7D71-4838-92DC-A9DD44EC0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14DBA-0879-4C83-B4B4-EECB085A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441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97681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527803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27803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27803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94646A1-59D8-49D7-B0E1-B7771AB22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80668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35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5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358640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F4C1E55C-86D8-4053-9865-59D5B4F8A350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B68B60C-9D86-4961-A5CE-AB650CA336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16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AFE200E7-D3F0-41C3-92B0-E09677035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168336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20633DF-6AFD-4B07-9AFD-09317A9CC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66824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38400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4391622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4666886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4517480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2157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23061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3556396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3846999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3697593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5562600" y="4689732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4000" y="4980335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48944" y="4830929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2847411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51214" y="2035302"/>
            <a:ext cx="4312844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840" y="2280181"/>
            <a:ext cx="49377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756426" y="1935993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071132" y="3576256"/>
            <a:ext cx="5392925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640" y="3846999"/>
            <a:ext cx="40233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774508" y="350281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949699" y="5117210"/>
            <a:ext cx="6514359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8641" y="5362089"/>
            <a:ext cx="29565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80392" y="501790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F57DF2-7AB9-4D3A-AADE-E93D5621B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8974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018097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6B9C406-BFD3-481F-9B48-3DCA3A330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7518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AF3D50D-B3D8-4A41-84D8-4BE250D1B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4856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1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1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6321F101-EC7B-4128-A7FA-373AC507D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672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2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229667AF-39CB-43E6-8D30-A2DDF8365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0010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3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EB4CA538-2AD9-458A-B582-2FBFEAF60C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672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857C263B-EA99-4350-84C0-08B9746AEC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010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</p:spTree>
    <p:extLst>
      <p:ext uri="{BB962C8B-B14F-4D97-AF65-F5344CB8AC3E}">
        <p14:creationId xmlns:p14="http://schemas.microsoft.com/office/powerpoint/2010/main" val="1184759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751397" y="5027659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3902" y="2057402"/>
            <a:ext cx="2743197" cy="274319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1021" y="5307558"/>
            <a:ext cx="31089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FD9C5C0-2B13-4BD9-BA25-5F692DE9E82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021" y="5688559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71D9F8-CAE6-4680-A029-F96D0F1441FD}"/>
              </a:ext>
            </a:extLst>
          </p:cNvPr>
          <p:cNvCxnSpPr>
            <a:cxnSpLocks/>
          </p:cNvCxnSpPr>
          <p:nvPr userDrawn="1"/>
        </p:nvCxnSpPr>
        <p:spPr>
          <a:xfrm flipH="1">
            <a:off x="3907846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1598D0-210A-4FC8-9A7B-BFA0921CF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536511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439E2-68F5-46DF-9799-ABBEBECFD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906013" y="2754546"/>
            <a:ext cx="3254399" cy="2828600"/>
            <a:chOff x="4431264" y="2199060"/>
            <a:chExt cx="3363136" cy="28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5E9585-55FC-4C03-8122-DED9B077D9F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2403E01-A7A9-4801-84C2-A2B3D9B7F577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BDA24073-E1E8-43FF-B135-B2947B972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19" hasCustomPrompt="1"/>
          </p:nvPr>
        </p:nvSpPr>
        <p:spPr>
          <a:xfrm>
            <a:off x="5426747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DAD1D946-AD65-4E2D-A739-D93BA1AC1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4408933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036FD13F-5CDF-4A6F-A890-1F23EA590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6458832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A974DF-48E5-46E7-9453-8A47028BC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036660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A85692E-DBD5-4FD7-95CA-849C10263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665325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6422F5-A2F2-43D5-84EE-F875A28A7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034827" y="2754546"/>
            <a:ext cx="3254399" cy="2828600"/>
            <a:chOff x="4431264" y="2199060"/>
            <a:chExt cx="3363136" cy="28286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BDD12EB-7EFD-4370-A7C6-9E57D6A7C6D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5D1AAC8-713E-418F-B7B4-27B58BDFD77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DEE070FD-95C9-4396-B429-69E1E14E3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555561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Picture Placeholder 8">
            <a:extLst>
              <a:ext uri="{FF2B5EF4-FFF2-40B4-BE49-F238E27FC236}">
                <a16:creationId xmlns:a16="http://schemas.microsoft.com/office/drawing/2014/main" id="{5A9E7D40-35C3-4F7D-AAB6-D4168037C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537747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13CB6343-C37E-4656-A566-EA9A3A1B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587646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847B0A6E-95FE-4876-8783-F2D69813E0D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95850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4E9CD2A8-E96D-45CF-B252-F6F8267FF3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7415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1AE8BBFE-01C4-4028-9B89-8D3A005A4B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564282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7" name="Text Placeholder 7">
            <a:extLst>
              <a:ext uri="{FF2B5EF4-FFF2-40B4-BE49-F238E27FC236}">
                <a16:creationId xmlns:a16="http://schemas.microsoft.com/office/drawing/2014/main" id="{49C15349-435A-457E-9835-D4345AD3ED9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27786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6DC437D-C5F6-49FA-8BF0-932297827E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689351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9DB16E7F-EE86-4AF9-871B-5614FE2D442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96218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6222131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960064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8864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88864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46423" y="665228"/>
            <a:ext cx="0" cy="74066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8112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5204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04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400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492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492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4977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5904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5904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2595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87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9687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9066634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775905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775905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2609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596641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5441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5441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112012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527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8815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69127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5010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308140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115251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8265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_Deep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31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178095" y="1905000"/>
            <a:ext cx="1255400" cy="1255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01136" y="2288331"/>
            <a:ext cx="3108959" cy="290097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01136" y="2566041"/>
            <a:ext cx="3108959" cy="221043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670561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10984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29272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473699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3" hasCustomPrompt="1"/>
          </p:nvPr>
        </p:nvSpPr>
        <p:spPr>
          <a:xfrm>
            <a:off x="65467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6" hasCustomPrompt="1"/>
          </p:nvPr>
        </p:nvSpPr>
        <p:spPr>
          <a:xfrm>
            <a:off x="8353860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10160971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69BD202-1C38-47A5-8B06-0AADB78AA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2642433"/>
            <a:ext cx="0" cy="5564151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icture Placeholder 8">
            <a:extLst>
              <a:ext uri="{FF2B5EF4-FFF2-40B4-BE49-F238E27FC236}">
                <a16:creationId xmlns:a16="http://schemas.microsoft.com/office/drawing/2014/main" id="{68CF0B9D-069C-46BA-9B77-7BDE114F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5" hasCustomPrompt="1"/>
          </p:nvPr>
        </p:nvSpPr>
        <p:spPr>
          <a:xfrm>
            <a:off x="29272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EB5CB55-9BF0-4309-AA93-9540CDA1CE2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5908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184A6FF6-89E5-41B3-83AD-E1F1AC1C7187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5908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65909E03-0C86-44C4-9260-484E8CF63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8" hasCustomPrompt="1"/>
          </p:nvPr>
        </p:nvSpPr>
        <p:spPr>
          <a:xfrm>
            <a:off x="473699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0D08C690-4C72-47C4-ADBC-6DBFC463FC3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40055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EBB122E-6E5D-4B48-91C0-C6EB8BA3D2D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40055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4" name="Picture Placeholder 8">
            <a:extLst>
              <a:ext uri="{FF2B5EF4-FFF2-40B4-BE49-F238E27FC236}">
                <a16:creationId xmlns:a16="http://schemas.microsoft.com/office/drawing/2014/main" id="{A968314E-9F6B-4D90-BC2A-C5BB6AC70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1" hasCustomPrompt="1"/>
          </p:nvPr>
        </p:nvSpPr>
        <p:spPr>
          <a:xfrm>
            <a:off x="65467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98FF5C01-8CE1-475F-A59A-011328494FC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2103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DC690F93-088F-498C-9B26-2DCE00A1145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2103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7" name="Picture Placeholder 8">
            <a:extLst>
              <a:ext uri="{FF2B5EF4-FFF2-40B4-BE49-F238E27FC236}">
                <a16:creationId xmlns:a16="http://schemas.microsoft.com/office/drawing/2014/main" id="{1D462CE1-BEE9-45C4-AB54-354D05E69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8353860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9FA2731A-D1B2-4144-8373-12B9313F9BF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017411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F61DF59D-6B27-4EC6-A151-0F9B99DC805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017411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020462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005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7057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5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058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526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7223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5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092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489EE1C9-68AE-4BDD-B34C-9DE809C4D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>
              <a:alpha val="84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9F89ADF8-2320-4EC3-98EA-5CB618A52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0"/>
            <a:ext cx="6781800" cy="6324600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2265916"/>
            <a:ext cx="5314950" cy="3488998"/>
          </a:xfrm>
          <a:noFill/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4D12B-58A6-47D1-9B2D-697AB265C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375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3FC1AA-8591-43A1-9962-1599E1A8A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482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1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60B2D8-3756-4781-A8DD-692C3F895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0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011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5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EDA9EB-20CE-4EA1-9720-40FBEB456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650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6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033509-FE6E-46FC-85C8-B777FBA2F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915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8135" y="1219200"/>
            <a:ext cx="7232465" cy="9036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9325193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032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857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8034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390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213A-E48B-465C-AE61-D1D0A77A2D26}" type="datetime1">
              <a:rPr lang="en-US" smtClean="0"/>
              <a:t>19/08/2024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Tập huấn NHCH tốt nghiệp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F318-9F13-4814-8E56-8A67AE264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38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450" y="4343400"/>
            <a:ext cx="4381500" cy="1355732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495801"/>
            <a:ext cx="4876800" cy="60960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31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144780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621E917-505B-493E-99EE-2E57CB332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2466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72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Emphasis-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1676400"/>
            <a:ext cx="10837333" cy="424732"/>
          </a:xfrm>
          <a:solidFill>
            <a:schemeClr val="accent1"/>
          </a:solidFill>
        </p:spPr>
        <p:txBody>
          <a:bodyPr wrap="square" lIns="640080" rIns="91440">
            <a:sp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8E95652-9528-4150-8049-C40C3BB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059476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103120"/>
            <a:ext cx="11106150" cy="422148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3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9" r:id="rId2"/>
    <p:sldLayoutId id="2147483961" r:id="rId3"/>
    <p:sldLayoutId id="2147483962" r:id="rId4"/>
    <p:sldLayoutId id="2147483964" r:id="rId5"/>
    <p:sldLayoutId id="2147483958" r:id="rId6"/>
    <p:sldLayoutId id="2147483963" r:id="rId7"/>
    <p:sldLayoutId id="2147483957" r:id="rId8"/>
    <p:sldLayoutId id="2147483965" r:id="rId9"/>
    <p:sldLayoutId id="2147483966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  <p:sldLayoutId id="2147484007" r:id="rId17"/>
    <p:sldLayoutId id="2147483967" r:id="rId18"/>
    <p:sldLayoutId id="2147483968" r:id="rId19"/>
    <p:sldLayoutId id="2147483987" r:id="rId20"/>
    <p:sldLayoutId id="2147483969" r:id="rId21"/>
    <p:sldLayoutId id="2147483970" r:id="rId22"/>
    <p:sldLayoutId id="2147483971" r:id="rId23"/>
    <p:sldLayoutId id="2147483972" r:id="rId24"/>
    <p:sldLayoutId id="2147483973" r:id="rId25"/>
    <p:sldLayoutId id="2147483978" r:id="rId26"/>
    <p:sldLayoutId id="2147483974" r:id="rId27"/>
    <p:sldLayoutId id="2147483975" r:id="rId28"/>
    <p:sldLayoutId id="2147483976" r:id="rId29"/>
    <p:sldLayoutId id="2147483977" r:id="rId30"/>
    <p:sldLayoutId id="2147483988" r:id="rId31"/>
    <p:sldLayoutId id="2147483989" r:id="rId32"/>
    <p:sldLayoutId id="2147483990" r:id="rId33"/>
    <p:sldLayoutId id="2147483991" r:id="rId34"/>
    <p:sldLayoutId id="2147483992" r:id="rId35"/>
    <p:sldLayoutId id="2147483993" r:id="rId36"/>
    <p:sldLayoutId id="2147483995" r:id="rId37"/>
    <p:sldLayoutId id="2147484002" r:id="rId38"/>
    <p:sldLayoutId id="2147484003" r:id="rId39"/>
    <p:sldLayoutId id="2147484004" r:id="rId40"/>
    <p:sldLayoutId id="2147483994" r:id="rId41"/>
    <p:sldLayoutId id="2147484005" r:id="rId42"/>
    <p:sldLayoutId id="2147484006" r:id="rId43"/>
    <p:sldLayoutId id="2147483979" r:id="rId44"/>
    <p:sldLayoutId id="2147483980" r:id="rId45"/>
    <p:sldLayoutId id="2147483981" r:id="rId46"/>
    <p:sldLayoutId id="2147483982" r:id="rId47"/>
    <p:sldLayoutId id="2147483983" r:id="rId48"/>
    <p:sldLayoutId id="2147483984" r:id="rId49"/>
    <p:sldLayoutId id="2147483985" r:id="rId50"/>
    <p:sldLayoutId id="2147483986" r:id="rId51"/>
    <p:sldLayoutId id="2147484008" r:id="rId52"/>
    <p:sldLayoutId id="2147484009" r:id="rId53"/>
    <p:sldLayoutId id="2147484010" r:id="rId54"/>
    <p:sldLayoutId id="2147484011" r:id="rId55"/>
    <p:sldLayoutId id="2147484012" r:id="rId56"/>
    <p:sldLayoutId id="2147484013" r:id="rId5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9890287-4DB6-4C87-AEAF-17E9594F4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7813" b="7813"/>
          <a:stretch>
            <a:fillRect/>
          </a:stretch>
        </p:blipFill>
        <p:spPr/>
      </p:pic>
      <p:sp>
        <p:nvSpPr>
          <p:cNvPr id="285" name="Text Placeholder 284">
            <a:extLst>
              <a:ext uri="{FF2B5EF4-FFF2-40B4-BE49-F238E27FC236}">
                <a16:creationId xmlns:a16="http://schemas.microsoft.com/office/drawing/2014/main" id="{C0BF9B80-F084-4423-8C1C-E79BE8298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0800000" flipH="1" flipV="1">
            <a:off x="8920788" y="3236442"/>
            <a:ext cx="2635440" cy="3270696"/>
          </a:xfrm>
        </p:spPr>
        <p:txBody>
          <a:bodyPr/>
          <a:lstStyle/>
          <a:p>
            <a:r>
              <a:rPr lang="vi-VN"/>
              <a:t>THÔNG TƯ 22 </a:t>
            </a:r>
            <a:endParaRPr lang="en-US" dirty="0"/>
          </a:p>
        </p:txBody>
      </p:sp>
      <p:sp>
        <p:nvSpPr>
          <p:cNvPr id="286" name="Text Placeholder 285">
            <a:extLst>
              <a:ext uri="{FF2B5EF4-FFF2-40B4-BE49-F238E27FC236}">
                <a16:creationId xmlns:a16="http://schemas.microsoft.com/office/drawing/2014/main" id="{9626180B-FF05-48CF-BFB3-C95C9B5DA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85851" y="609600"/>
            <a:ext cx="10191749" cy="56004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933031D-018B-489E-B613-2113C1CD2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8400" y="1097281"/>
            <a:ext cx="7239000" cy="756097"/>
          </a:xfrm>
        </p:spPr>
        <p:txBody>
          <a:bodyPr>
            <a:noAutofit/>
          </a:bodyPr>
          <a:lstStyle/>
          <a:p>
            <a:r>
              <a:rPr 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TẬP HUẤN CHUYÊN MÔN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7A756B16-EF22-F1FC-CEB6-A95E752442F8}"/>
              </a:ext>
            </a:extLst>
          </p:cNvPr>
          <p:cNvSpPr txBox="1">
            <a:spLocks/>
          </p:cNvSpPr>
          <p:nvPr/>
        </p:nvSpPr>
        <p:spPr>
          <a:xfrm>
            <a:off x="1371600" y="2063303"/>
            <a:ext cx="9645837" cy="75609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 MỤC XÂY DỰNG MA TRẬN, ĐẶC TẢ</a:t>
            </a:r>
            <a:endParaRPr lang="en-US" sz="40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sz="40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KIỂM TRA ĐÁNH GIÁ</a:t>
            </a:r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A8B17F7-E4C4-FA39-6F50-FB6D7D63046E}"/>
              </a:ext>
            </a:extLst>
          </p:cNvPr>
          <p:cNvCxnSpPr>
            <a:cxnSpLocks/>
          </p:cNvCxnSpPr>
          <p:nvPr/>
        </p:nvCxnSpPr>
        <p:spPr>
          <a:xfrm>
            <a:off x="3886200" y="1752600"/>
            <a:ext cx="4343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84">
            <a:extLst>
              <a:ext uri="{FF2B5EF4-FFF2-40B4-BE49-F238E27FC236}">
                <a16:creationId xmlns:a16="http://schemas.microsoft.com/office/drawing/2014/main" id="{6AD0B109-B5D2-9598-9A6E-F558BE529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 flipH="1" flipV="1">
            <a:off x="641160" y="304800"/>
            <a:ext cx="2635440" cy="2253243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/>
              <a:t>THÔNG TƯ 22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28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AE5889B-E69E-82E0-92CD-50261AD28AE8}"/>
              </a:ext>
            </a:extLst>
          </p:cNvPr>
          <p:cNvSpPr/>
          <p:nvPr/>
        </p:nvSpPr>
        <p:spPr>
          <a:xfrm>
            <a:off x="0" y="1090215"/>
            <a:ext cx="8229600" cy="128985"/>
          </a:xfrm>
          <a:prstGeom prst="rect">
            <a:avLst/>
          </a:prstGeom>
          <a:gradFill>
            <a:gsLst>
              <a:gs pos="0">
                <a:srgbClr val="FFC000"/>
              </a:gs>
              <a:gs pos="69000">
                <a:schemeClr val="bg1"/>
              </a:gs>
              <a:gs pos="96330">
                <a:srgbClr val="0000CC"/>
              </a:gs>
              <a:gs pos="2600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7E808A-59F3-DD9D-1819-9C9BBE50F19E}"/>
              </a:ext>
            </a:extLst>
          </p:cNvPr>
          <p:cNvSpPr txBox="1"/>
          <p:nvPr/>
        </p:nvSpPr>
        <p:spPr>
          <a:xfrm>
            <a:off x="1143000" y="512802"/>
            <a:ext cx="104394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MA TRẬN KIỂM TRA ĐÁNH </a:t>
            </a:r>
            <a:r>
              <a:rPr lang="en-US" sz="3000" b="1">
                <a:solidFill>
                  <a:srgbClr val="0000CC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GIÁ </a:t>
            </a:r>
            <a:endParaRPr lang="en-US" sz="3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19">
            <a:extLst>
              <a:ext uri="{FF2B5EF4-FFF2-40B4-BE49-F238E27FC236}">
                <a16:creationId xmlns:a16="http://schemas.microsoft.com/office/drawing/2014/main" id="{7CA90320-385D-7CF0-5D8C-009001A19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381000" y="633015"/>
            <a:ext cx="485796" cy="353199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CC43EF-2E5A-419E-9706-9FDE056A0515}"/>
              </a:ext>
            </a:extLst>
          </p:cNvPr>
          <p:cNvSpPr txBox="1"/>
          <p:nvPr/>
        </p:nvSpPr>
        <p:spPr>
          <a:xfrm>
            <a:off x="228600" y="5241429"/>
            <a:ext cx="1181100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100% TN,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I: 24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II: 04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16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6136FC-0338-4E41-A38E-C19A2E0C90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289" y="1239955"/>
            <a:ext cx="11238640" cy="400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00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4E10B638-B7F9-E6FE-5248-F50233359694}"/>
              </a:ext>
            </a:extLst>
          </p:cNvPr>
          <p:cNvGrpSpPr/>
          <p:nvPr/>
        </p:nvGrpSpPr>
        <p:grpSpPr>
          <a:xfrm>
            <a:off x="-6927" y="-76200"/>
            <a:ext cx="12190751" cy="6934200"/>
            <a:chOff x="-6927" y="609601"/>
            <a:chExt cx="12190751" cy="609599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BFA25E5-6A36-4C94-AC30-B1E506BEE9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9091"/>
            <a:stretch/>
          </p:blipFill>
          <p:spPr>
            <a:xfrm>
              <a:off x="-6927" y="609601"/>
              <a:ext cx="12190751" cy="6095999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DF22C69-84FA-4EBB-80E7-6FE70DBD0AD0}"/>
                </a:ext>
              </a:extLst>
            </p:cNvPr>
            <p:cNvSpPr/>
            <p:nvPr/>
          </p:nvSpPr>
          <p:spPr>
            <a:xfrm>
              <a:off x="2277824" y="636796"/>
              <a:ext cx="7391400" cy="104805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BẢNG ĐẶC TẢ ĐỀ KIỂM TRA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408592D-40DE-4913-8E12-3E39AC650E41}"/>
                </a:ext>
              </a:extLst>
            </p:cNvPr>
            <p:cNvSpPr/>
            <p:nvPr/>
          </p:nvSpPr>
          <p:spPr>
            <a:xfrm>
              <a:off x="2153496" y="3946447"/>
              <a:ext cx="1143000" cy="44916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Nội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dung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9484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21D77FF-8D56-4CAB-8D8E-CFD34BDCD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28600"/>
            <a:ext cx="11494294" cy="639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555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AE5889B-E69E-82E0-92CD-50261AD28AE8}"/>
              </a:ext>
            </a:extLst>
          </p:cNvPr>
          <p:cNvSpPr/>
          <p:nvPr/>
        </p:nvSpPr>
        <p:spPr>
          <a:xfrm>
            <a:off x="0" y="1371600"/>
            <a:ext cx="8229600" cy="304800"/>
          </a:xfrm>
          <a:prstGeom prst="rect">
            <a:avLst/>
          </a:prstGeom>
          <a:gradFill>
            <a:gsLst>
              <a:gs pos="0">
                <a:srgbClr val="FFC000"/>
              </a:gs>
              <a:gs pos="69000">
                <a:schemeClr val="bg1"/>
              </a:gs>
              <a:gs pos="96330">
                <a:srgbClr val="0000CC"/>
              </a:gs>
              <a:gs pos="2600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7E808A-59F3-DD9D-1819-9C9BBE50F19E}"/>
              </a:ext>
            </a:extLst>
          </p:cNvPr>
          <p:cNvSpPr txBox="1"/>
          <p:nvPr/>
        </p:nvSpPr>
        <p:spPr>
          <a:xfrm>
            <a:off x="1143000" y="707376"/>
            <a:ext cx="104394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MA TRẬN KIỂM TRA ĐÁNH GIÁ GIỮA KÌ VÀ CUỐI KÌ</a:t>
            </a:r>
            <a:endParaRPr lang="en-US" sz="3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Placeholder 119">
            <a:extLst>
              <a:ext uri="{FF2B5EF4-FFF2-40B4-BE49-F238E27FC236}">
                <a16:creationId xmlns:a16="http://schemas.microsoft.com/office/drawing/2014/main" id="{7CA90320-385D-7CF0-5D8C-009001A19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381000" y="827589"/>
            <a:ext cx="485796" cy="353199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97016E9-4D55-489C-9064-E573F5820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04358"/>
              </p:ext>
            </p:extLst>
          </p:nvPr>
        </p:nvGraphicFramePr>
        <p:xfrm>
          <a:off x="228600" y="1752601"/>
          <a:ext cx="11721534" cy="3264054"/>
        </p:xfrm>
        <a:graphic>
          <a:graphicData uri="http://schemas.openxmlformats.org/drawingml/2006/table">
            <a:tbl>
              <a:tblPr firstRow="1" firstCol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3295810379"/>
                    </a:ext>
                  </a:extLst>
                </a:gridCol>
                <a:gridCol w="1445997">
                  <a:extLst>
                    <a:ext uri="{9D8B030D-6E8A-4147-A177-3AD203B41FA5}">
                      <a16:colId xmlns:a16="http://schemas.microsoft.com/office/drawing/2014/main" val="984558280"/>
                    </a:ext>
                  </a:extLst>
                </a:gridCol>
                <a:gridCol w="543776">
                  <a:extLst>
                    <a:ext uri="{9D8B030D-6E8A-4147-A177-3AD203B41FA5}">
                      <a16:colId xmlns:a16="http://schemas.microsoft.com/office/drawing/2014/main" val="1681808032"/>
                    </a:ext>
                  </a:extLst>
                </a:gridCol>
                <a:gridCol w="664210">
                  <a:extLst>
                    <a:ext uri="{9D8B030D-6E8A-4147-A177-3AD203B41FA5}">
                      <a16:colId xmlns:a16="http://schemas.microsoft.com/office/drawing/2014/main" val="734324166"/>
                    </a:ext>
                  </a:extLst>
                </a:gridCol>
                <a:gridCol w="716445">
                  <a:extLst>
                    <a:ext uri="{9D8B030D-6E8A-4147-A177-3AD203B41FA5}">
                      <a16:colId xmlns:a16="http://schemas.microsoft.com/office/drawing/2014/main" val="1625862260"/>
                    </a:ext>
                  </a:extLst>
                </a:gridCol>
                <a:gridCol w="670412">
                  <a:extLst>
                    <a:ext uri="{9D8B030D-6E8A-4147-A177-3AD203B41FA5}">
                      <a16:colId xmlns:a16="http://schemas.microsoft.com/office/drawing/2014/main" val="679300097"/>
                    </a:ext>
                  </a:extLst>
                </a:gridCol>
                <a:gridCol w="714603">
                  <a:extLst>
                    <a:ext uri="{9D8B030D-6E8A-4147-A177-3AD203B41FA5}">
                      <a16:colId xmlns:a16="http://schemas.microsoft.com/office/drawing/2014/main" val="3695874113"/>
                    </a:ext>
                  </a:extLst>
                </a:gridCol>
                <a:gridCol w="687167">
                  <a:extLst>
                    <a:ext uri="{9D8B030D-6E8A-4147-A177-3AD203B41FA5}">
                      <a16:colId xmlns:a16="http://schemas.microsoft.com/office/drawing/2014/main" val="661408260"/>
                    </a:ext>
                  </a:extLst>
                </a:gridCol>
                <a:gridCol w="609465">
                  <a:extLst>
                    <a:ext uri="{9D8B030D-6E8A-4147-A177-3AD203B41FA5}">
                      <a16:colId xmlns:a16="http://schemas.microsoft.com/office/drawing/2014/main" val="329966280"/>
                    </a:ext>
                  </a:extLst>
                </a:gridCol>
                <a:gridCol w="608669">
                  <a:extLst>
                    <a:ext uri="{9D8B030D-6E8A-4147-A177-3AD203B41FA5}">
                      <a16:colId xmlns:a16="http://schemas.microsoft.com/office/drawing/2014/main" val="3605292340"/>
                    </a:ext>
                  </a:extLst>
                </a:gridCol>
                <a:gridCol w="670412">
                  <a:extLst>
                    <a:ext uri="{9D8B030D-6E8A-4147-A177-3AD203B41FA5}">
                      <a16:colId xmlns:a16="http://schemas.microsoft.com/office/drawing/2014/main" val="2560256528"/>
                    </a:ext>
                  </a:extLst>
                </a:gridCol>
                <a:gridCol w="538841">
                  <a:extLst>
                    <a:ext uri="{9D8B030D-6E8A-4147-A177-3AD203B41FA5}">
                      <a16:colId xmlns:a16="http://schemas.microsoft.com/office/drawing/2014/main" val="3220000322"/>
                    </a:ext>
                  </a:extLst>
                </a:gridCol>
                <a:gridCol w="608669">
                  <a:extLst>
                    <a:ext uri="{9D8B030D-6E8A-4147-A177-3AD203B41FA5}">
                      <a16:colId xmlns:a16="http://schemas.microsoft.com/office/drawing/2014/main" val="3958254138"/>
                    </a:ext>
                  </a:extLst>
                </a:gridCol>
                <a:gridCol w="725798">
                  <a:extLst>
                    <a:ext uri="{9D8B030D-6E8A-4147-A177-3AD203B41FA5}">
                      <a16:colId xmlns:a16="http://schemas.microsoft.com/office/drawing/2014/main" val="1314537223"/>
                    </a:ext>
                  </a:extLst>
                </a:gridCol>
                <a:gridCol w="588010">
                  <a:extLst>
                    <a:ext uri="{9D8B030D-6E8A-4147-A177-3AD203B41FA5}">
                      <a16:colId xmlns:a16="http://schemas.microsoft.com/office/drawing/2014/main" val="1584260938"/>
                    </a:ext>
                  </a:extLst>
                </a:gridCol>
                <a:gridCol w="608669">
                  <a:extLst>
                    <a:ext uri="{9D8B030D-6E8A-4147-A177-3AD203B41FA5}">
                      <a16:colId xmlns:a16="http://schemas.microsoft.com/office/drawing/2014/main" val="1714992159"/>
                    </a:ext>
                  </a:extLst>
                </a:gridCol>
                <a:gridCol w="634592">
                  <a:extLst>
                    <a:ext uri="{9D8B030D-6E8A-4147-A177-3AD203B41FA5}">
                      <a16:colId xmlns:a16="http://schemas.microsoft.com/office/drawing/2014/main" val="83038862"/>
                    </a:ext>
                  </a:extLst>
                </a:gridCol>
              </a:tblGrid>
              <a:tr h="25303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Ủ ĐỀ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 DUNG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NĂNG LỰC MÔN HỌC VÀ CẤP ĐỘ TƯ DUY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TỔNG CỘNG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229119"/>
                  </a:ext>
                </a:extLst>
              </a:tr>
              <a:tr h="4667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NLn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616994"/>
                  </a:ext>
                </a:extLst>
              </a:tr>
              <a:tr h="524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Vận dụng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Vận dụng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Vận dụng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889724"/>
                  </a:ext>
                </a:extLst>
              </a:tr>
              <a:tr h="326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738542"/>
                  </a:ext>
                </a:extLst>
              </a:tr>
              <a:tr h="326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232861"/>
                  </a:ext>
                </a:extLst>
              </a:tr>
              <a:tr h="326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395350"/>
                  </a:ext>
                </a:extLst>
              </a:tr>
              <a:tr h="326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 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1877729"/>
                  </a:ext>
                </a:extLst>
              </a:tr>
              <a:tr h="326058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Tổng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457161"/>
                  </a:ext>
                </a:extLst>
              </a:tr>
              <a:tr h="326058">
                <a:tc gridSpan="1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lệ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4386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FCC43EF-2E5A-419E-9706-9FDE056A0515}"/>
              </a:ext>
            </a:extLst>
          </p:cNvPr>
          <p:cNvSpPr txBox="1"/>
          <p:nvPr/>
        </p:nvSpPr>
        <p:spPr>
          <a:xfrm>
            <a:off x="228600" y="5335250"/>
            <a:ext cx="11811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100% TN,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I: 24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II: 04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16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474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5">
            <a:extLst>
              <a:ext uri="{FF2B5EF4-FFF2-40B4-BE49-F238E27FC236}">
                <a16:creationId xmlns:a16="http://schemas.microsoft.com/office/drawing/2014/main" id="{59E8EF12-E556-6146-D3EB-E58C27E67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FDDBBA5-9927-8352-E67A-B32B79138A08}"/>
              </a:ext>
            </a:extLst>
          </p:cNvPr>
          <p:cNvSpPr/>
          <p:nvPr/>
        </p:nvSpPr>
        <p:spPr>
          <a:xfrm>
            <a:off x="0" y="1371600"/>
            <a:ext cx="8229600" cy="304800"/>
          </a:xfrm>
          <a:prstGeom prst="rect">
            <a:avLst/>
          </a:prstGeom>
          <a:gradFill>
            <a:gsLst>
              <a:gs pos="0">
                <a:srgbClr val="FFC000"/>
              </a:gs>
              <a:gs pos="69000">
                <a:schemeClr val="bg1"/>
              </a:gs>
              <a:gs pos="96330">
                <a:srgbClr val="0000CC"/>
              </a:gs>
              <a:gs pos="2600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A2FFA6-D6CD-8029-9B44-97C223F8CEB0}"/>
              </a:ext>
            </a:extLst>
          </p:cNvPr>
          <p:cNvSpPr txBox="1"/>
          <p:nvPr/>
        </p:nvSpPr>
        <p:spPr>
          <a:xfrm>
            <a:off x="1143000" y="707376"/>
            <a:ext cx="104394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MA TRẬN KIỂM TRA ĐÁNH GIÁ GIỮA KÌ VÀ CUỐI KÌ</a:t>
            </a:r>
            <a:endParaRPr lang="en-US" sz="3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Placeholder 119">
            <a:extLst>
              <a:ext uri="{FF2B5EF4-FFF2-40B4-BE49-F238E27FC236}">
                <a16:creationId xmlns:a16="http://schemas.microsoft.com/office/drawing/2014/main" id="{5D689120-00DE-5935-E793-CDEDDB6FB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381000" y="827589"/>
            <a:ext cx="485796" cy="353199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8A2C1F-D7AC-41DB-AB03-06137A6E867A}"/>
              </a:ext>
            </a:extLst>
          </p:cNvPr>
          <p:cNvSpPr txBox="1"/>
          <p:nvPr/>
        </p:nvSpPr>
        <p:spPr>
          <a:xfrm>
            <a:off x="1690698" y="1806442"/>
            <a:ext cx="8062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 DỰNG CẤU TRÚC THEO THÀNH PHẦN NĂNG LỰC CÁC CHỈ BÁO</a:t>
            </a:r>
            <a:endParaRPr lang="en-US" b="1">
              <a:solidFill>
                <a:srgbClr val="0000FF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B6F17A0-8022-3FF1-126A-0EC52A4086C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56"/>
          <a:stretch/>
        </p:blipFill>
        <p:spPr>
          <a:xfrm>
            <a:off x="0" y="207818"/>
            <a:ext cx="12153436" cy="649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62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833882"/>
              </p:ext>
            </p:extLst>
          </p:nvPr>
        </p:nvGraphicFramePr>
        <p:xfrm>
          <a:off x="10160" y="228600"/>
          <a:ext cx="12181840" cy="6755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370">
                  <a:extLst>
                    <a:ext uri="{9D8B030D-6E8A-4147-A177-3AD203B41FA5}">
                      <a16:colId xmlns:a16="http://schemas.microsoft.com/office/drawing/2014/main" val="1824722159"/>
                    </a:ext>
                  </a:extLst>
                </a:gridCol>
                <a:gridCol w="10482470">
                  <a:extLst>
                    <a:ext uri="{9D8B030D-6E8A-4147-A177-3AD203B41FA5}">
                      <a16:colId xmlns:a16="http://schemas.microsoft.com/office/drawing/2014/main" val="754894445"/>
                    </a:ext>
                  </a:extLst>
                </a:gridCol>
              </a:tblGrid>
              <a:tr h="129515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4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882875"/>
                  </a:ext>
                </a:extLst>
              </a:tr>
              <a:tr h="546067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Nla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ctr"/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tiện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CNTT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máy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AC1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Phối</a:t>
                      </a:r>
                      <a:r>
                        <a:rPr lang="en-US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hợp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kỹ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AC2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phận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MT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AC3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Tuỳ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chỉnh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AC4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mối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cứng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AC5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nâng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MT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AC6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So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Internet,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đuợc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Iot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AC7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AC8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vai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hoá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tri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65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389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250451"/>
              </p:ext>
            </p:extLst>
          </p:nvPr>
        </p:nvGraphicFramePr>
        <p:xfrm>
          <a:off x="-11597" y="228600"/>
          <a:ext cx="12203597" cy="6629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114">
                  <a:extLst>
                    <a:ext uri="{9D8B030D-6E8A-4147-A177-3AD203B41FA5}">
                      <a16:colId xmlns:a16="http://schemas.microsoft.com/office/drawing/2014/main" val="1824722159"/>
                    </a:ext>
                  </a:extLst>
                </a:gridCol>
                <a:gridCol w="3940409">
                  <a:extLst>
                    <a:ext uri="{9D8B030D-6E8A-4147-A177-3AD203B41FA5}">
                      <a16:colId xmlns:a16="http://schemas.microsoft.com/office/drawing/2014/main" val="754894445"/>
                    </a:ext>
                  </a:extLst>
                </a:gridCol>
                <a:gridCol w="5765074">
                  <a:extLst>
                    <a:ext uri="{9D8B030D-6E8A-4147-A177-3AD203B41FA5}">
                      <a16:colId xmlns:a16="http://schemas.microsoft.com/office/drawing/2014/main" val="1681458221"/>
                    </a:ext>
                  </a:extLst>
                </a:gridCol>
              </a:tblGrid>
              <a:tr h="104927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lực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882875"/>
                  </a:ext>
                </a:extLst>
              </a:tr>
              <a:tr h="1049276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Nla</a:t>
                      </a:r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</a:t>
                      </a: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tiện</a:t>
                      </a: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CNTT</a:t>
                      </a: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endParaRPr lang="en-US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2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sung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từng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65430"/>
                  </a:ext>
                </a:extLst>
              </a:tr>
              <a:tr h="638367">
                <a:tc vMerge="1">
                  <a:txBody>
                    <a:bodyPr/>
                    <a:lstStyle/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28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ICT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28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CS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348334"/>
                  </a:ext>
                </a:extLst>
              </a:tr>
              <a:tr h="3892479">
                <a:tc vMerge="1">
                  <a:txBody>
                    <a:bodyPr/>
                    <a:lstStyle/>
                    <a:p>
                      <a:endParaRPr lang="en-US" sz="2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AI1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nối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MT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endParaRPr lang="en-US" sz="28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2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AI2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lưu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trữ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thác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dữ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b="1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AS1</a:t>
                      </a:r>
                      <a:r>
                        <a:rPr lang="en-US" sz="2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2800" i="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thông 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gồm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máy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endParaRPr lang="en-US" sz="280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800" b="1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AS2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nhị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nhị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280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800" b="1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AS3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lược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280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mạng</a:t>
                      </a:r>
                      <a:endParaRPr lang="en-US" sz="2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89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882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275130"/>
              </p:ext>
            </p:extLst>
          </p:nvPr>
        </p:nvGraphicFramePr>
        <p:xfrm>
          <a:off x="0" y="152400"/>
          <a:ext cx="12192000" cy="6588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1965">
                  <a:extLst>
                    <a:ext uri="{9D8B030D-6E8A-4147-A177-3AD203B41FA5}">
                      <a16:colId xmlns:a16="http://schemas.microsoft.com/office/drawing/2014/main" val="1824722159"/>
                    </a:ext>
                  </a:extLst>
                </a:gridCol>
                <a:gridCol w="10880035">
                  <a:extLst>
                    <a:ext uri="{9D8B030D-6E8A-4147-A177-3AD203B41FA5}">
                      <a16:colId xmlns:a16="http://schemas.microsoft.com/office/drawing/2014/main" val="754894445"/>
                    </a:ext>
                  </a:extLst>
                </a:gridCol>
              </a:tblGrid>
              <a:tr h="115215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lực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4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882875"/>
                  </a:ext>
                </a:extLst>
              </a:tr>
              <a:tr h="5435878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Nlb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ctr"/>
                      <a:r>
                        <a:rPr lang="en-US" sz="2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Intenet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lừa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đảo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minh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CNTT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TT.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BC1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minh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quyền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quyền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 phạm khi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2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BC2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lây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mềm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chống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BC3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tin,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dữ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khoản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endParaRPr lang="en-US" sz="2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BC4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internet,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lừa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đảo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xấu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endParaRPr lang="en-US" sz="2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BC5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mạng</a:t>
                      </a:r>
                      <a:endParaRPr lang="en-US" sz="2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BC6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nghề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lĩnh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vực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cũng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nghề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ICT</a:t>
                      </a: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BC7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Sẵn</a:t>
                      </a:r>
                      <a:r>
                        <a:rPr lang="en-US" sz="22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sàng,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tin,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trách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sáng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65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407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851444"/>
              </p:ext>
            </p:extLst>
          </p:nvPr>
        </p:nvGraphicFramePr>
        <p:xfrm>
          <a:off x="0" y="152400"/>
          <a:ext cx="12192000" cy="7129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1965">
                  <a:extLst>
                    <a:ext uri="{9D8B030D-6E8A-4147-A177-3AD203B41FA5}">
                      <a16:colId xmlns:a16="http://schemas.microsoft.com/office/drawing/2014/main" val="1824722159"/>
                    </a:ext>
                  </a:extLst>
                </a:gridCol>
                <a:gridCol w="10880035">
                  <a:extLst>
                    <a:ext uri="{9D8B030D-6E8A-4147-A177-3AD203B41FA5}">
                      <a16:colId xmlns:a16="http://schemas.microsoft.com/office/drawing/2014/main" val="754894445"/>
                    </a:ext>
                  </a:extLst>
                </a:gridCol>
              </a:tblGrid>
              <a:tr h="114296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lực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8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882875"/>
                  </a:ext>
                </a:extLst>
              </a:tr>
              <a:tr h="5986067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Nlc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ctr"/>
                      <a:r>
                        <a:rPr lang="en-US" sz="2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hỗ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trợ</a:t>
                      </a:r>
                      <a:r>
                        <a:rPr lang="en-US" sz="2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CNTT&amp;TT</a:t>
                      </a:r>
                      <a:endParaRPr lang="en-US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hỗ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trợ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MT.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trúc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dữ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NNLT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bậc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kỹ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hỗ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trợ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tuệ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dữ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CC1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trúc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dữ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endParaRPr lang="en-US" sz="2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CC2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kiếm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endParaRPr lang="en-US" sz="2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CC3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web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giản</a:t>
                      </a:r>
                      <a:endParaRPr lang="en-US" sz="2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CC4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endParaRPr lang="en-US" sz="2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CC5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sở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dữ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trúc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sở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dữ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tán</a:t>
                      </a:r>
                      <a:endParaRPr lang="en-US" sz="2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CC6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máy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kiếm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an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endParaRPr lang="en-US" sz="2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CC7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kiếm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lựa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cậy</a:t>
                      </a:r>
                      <a:endParaRPr lang="en-US" sz="2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CC8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kỹ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chia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sẽ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dữ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endParaRPr lang="en-US" sz="2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en-US" sz="22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CC9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ban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tuệ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tuệ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65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377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603741"/>
              </p:ext>
            </p:extLst>
          </p:nvPr>
        </p:nvGraphicFramePr>
        <p:xfrm>
          <a:off x="-11597" y="152401"/>
          <a:ext cx="12203597" cy="6610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127">
                  <a:extLst>
                    <a:ext uri="{9D8B030D-6E8A-4147-A177-3AD203B41FA5}">
                      <a16:colId xmlns:a16="http://schemas.microsoft.com/office/drawing/2014/main" val="1824722159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754894445"/>
                    </a:ext>
                  </a:extLst>
                </a:gridCol>
                <a:gridCol w="6215270">
                  <a:extLst>
                    <a:ext uri="{9D8B030D-6E8A-4147-A177-3AD203B41FA5}">
                      <a16:colId xmlns:a16="http://schemas.microsoft.com/office/drawing/2014/main" val="1681458221"/>
                    </a:ext>
                  </a:extLst>
                </a:gridCol>
              </a:tblGrid>
              <a:tr h="13140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lực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4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882875"/>
                  </a:ext>
                </a:extLst>
              </a:tr>
              <a:tr h="505398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Nlc</a:t>
                      </a:r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algn="ctr"/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hỗ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trợ</a:t>
                      </a:r>
                      <a:r>
                        <a:rPr lang="en-US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CNTT&amp;TT</a:t>
                      </a:r>
                      <a:endParaRPr lang="en-US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sung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từng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65430"/>
                  </a:ext>
                </a:extLst>
              </a:tr>
              <a:tr h="646672">
                <a:tc vMerge="1">
                  <a:txBody>
                    <a:bodyPr/>
                    <a:lstStyle/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ICT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CS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348334"/>
                  </a:ext>
                </a:extLst>
              </a:tr>
              <a:tr h="4144262">
                <a:tc vMerge="1">
                  <a:txBody>
                    <a:bodyPr/>
                    <a:lstStyle/>
                    <a:p>
                      <a:endParaRPr lang="en-US" sz="2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CI1</a:t>
                      </a:r>
                      <a:r>
                        <a:rPr lang="en-US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mềm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chỉnh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sưả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họa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sở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endParaRPr lang="en-US" sz="2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24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CI2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mềm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phim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sở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CS1</a:t>
                      </a:r>
                      <a:r>
                        <a:rPr lang="en-US" sz="24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vận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mịn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dần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thiết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modun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endParaRPr lang="en-US" sz="2400" b="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="1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400" b="1" i="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S2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trúc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dữ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thích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tin,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lưạ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chọn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xây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dựng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thuật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US" sz="2400" b="1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400" b="1" i="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S3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NNLT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bậc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qua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duy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2400" b="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="1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400" b="1" i="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S4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mục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tựu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dữ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máy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en-US" sz="2400" b="1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400" b="1" i="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S5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vai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mềm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phỏng</a:t>
                      </a:r>
                      <a:r>
                        <a:rPr lang="en-US" sz="2400" b="0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989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380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5">
            <a:extLst>
              <a:ext uri="{FF2B5EF4-FFF2-40B4-BE49-F238E27FC236}">
                <a16:creationId xmlns:a16="http://schemas.microsoft.com/office/drawing/2014/main" id="{59E8EF12-E556-6146-D3EB-E58C27E67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FDDBBA5-9927-8352-E67A-B32B79138A08}"/>
              </a:ext>
            </a:extLst>
          </p:cNvPr>
          <p:cNvSpPr/>
          <p:nvPr/>
        </p:nvSpPr>
        <p:spPr>
          <a:xfrm>
            <a:off x="0" y="1371600"/>
            <a:ext cx="8229600" cy="304800"/>
          </a:xfrm>
          <a:prstGeom prst="rect">
            <a:avLst/>
          </a:prstGeom>
          <a:gradFill>
            <a:gsLst>
              <a:gs pos="0">
                <a:srgbClr val="FFC000"/>
              </a:gs>
              <a:gs pos="69000">
                <a:schemeClr val="bg1"/>
              </a:gs>
              <a:gs pos="96330">
                <a:srgbClr val="0000CC"/>
              </a:gs>
              <a:gs pos="26000">
                <a:schemeClr val="bg1"/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A2FFA6-D6CD-8029-9B44-97C223F8CEB0}"/>
              </a:ext>
            </a:extLst>
          </p:cNvPr>
          <p:cNvSpPr txBox="1"/>
          <p:nvPr/>
        </p:nvSpPr>
        <p:spPr>
          <a:xfrm>
            <a:off x="1143000" y="707376"/>
            <a:ext cx="104394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MA TRẬN KIỂM TRA ĐÁNH GIÁ GIỮA KÌ VÀ CUỐI KÌ</a:t>
            </a:r>
            <a:endParaRPr lang="en-US" sz="3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Placeholder 119">
            <a:extLst>
              <a:ext uri="{FF2B5EF4-FFF2-40B4-BE49-F238E27FC236}">
                <a16:creationId xmlns:a16="http://schemas.microsoft.com/office/drawing/2014/main" id="{5D689120-00DE-5935-E793-CDEDDB6FB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381000" y="827589"/>
            <a:ext cx="485796" cy="353199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8A2C1F-D7AC-41DB-AB03-06137A6E867A}"/>
              </a:ext>
            </a:extLst>
          </p:cNvPr>
          <p:cNvSpPr txBox="1"/>
          <p:nvPr/>
        </p:nvSpPr>
        <p:spPr>
          <a:xfrm>
            <a:off x="1690698" y="1806442"/>
            <a:ext cx="8062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 DỰNG CẤU TRÚC THEO THÀNH PHẦN NĂNG LỰC CÁC CHỈ BÁO</a:t>
            </a:r>
            <a:endParaRPr lang="en-US" b="1">
              <a:solidFill>
                <a:srgbClr val="0000FF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B6F17A0-8022-3FF1-126A-0EC52A4086C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56"/>
          <a:stretch/>
        </p:blipFill>
        <p:spPr>
          <a:xfrm>
            <a:off x="0" y="76200"/>
            <a:ext cx="12153436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356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rnClassicBlock-3">
  <a:themeElements>
    <a:clrScheme name="MSFT_ELT_ModernClassicBlock_03">
      <a:dk1>
        <a:sysClr val="windowText" lastClr="000000"/>
      </a:dk1>
      <a:lt1>
        <a:sysClr val="window" lastClr="FFFFFF"/>
      </a:lt1>
      <a:dk2>
        <a:srgbClr val="43467B"/>
      </a:dk2>
      <a:lt2>
        <a:srgbClr val="DFE3E5"/>
      </a:lt2>
      <a:accent1>
        <a:srgbClr val="43467B"/>
      </a:accent1>
      <a:accent2>
        <a:srgbClr val="E58C09"/>
      </a:accent2>
      <a:accent3>
        <a:srgbClr val="2683C6"/>
      </a:accent3>
      <a:accent4>
        <a:srgbClr val="EEC621"/>
      </a:accent4>
      <a:accent5>
        <a:srgbClr val="1D9BA1"/>
      </a:accent5>
      <a:accent6>
        <a:srgbClr val="87175F"/>
      </a:accent6>
      <a:hlink>
        <a:srgbClr val="0070C0"/>
      </a:hlink>
      <a:folHlink>
        <a:srgbClr val="C00000"/>
      </a:folHlink>
    </a:clrScheme>
    <a:fontScheme name="MSFT_ELT_ModernClassicBlock_03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T_Template_ModernClassicBlockLT_v4" id="{30DDF308-B484-4DB0-8959-4BA762476498}" vid="{49FD44A8-5F40-4E6E-BC83-04BD3C4DB2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9fc9171bb41dc08635275f351de859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29387215989a890c06011de04edfe97d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86D9CC-0D9D-4BFE-B3F3-26F480BF8C8A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8106BD98-E608-40A1-98A8-93D5976215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FCA5F6-1A5A-4D78-BDE2-C793B61E0E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classic block presentation</Template>
  <TotalTime>2908</TotalTime>
  <Words>1439</Words>
  <Application>Microsoft Office PowerPoint</Application>
  <PresentationFormat>Widescreen</PresentationFormat>
  <Paragraphs>192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Times New Roman</vt:lpstr>
      <vt:lpstr>Tw Cen MT</vt:lpstr>
      <vt:lpstr>Tw Cen MT Condensed</vt:lpstr>
      <vt:lpstr>Wingdings 3</vt:lpstr>
      <vt:lpstr>ModernClassicBlock-3</vt:lpstr>
      <vt:lpstr>TẬP HUẤN CHUYÊN MÔN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TITLE</dc:title>
  <dc:creator>admin</dc:creator>
  <cp:lastModifiedBy>admin</cp:lastModifiedBy>
  <cp:revision>142</cp:revision>
  <dcterms:created xsi:type="dcterms:W3CDTF">2023-08-22T22:25:53Z</dcterms:created>
  <dcterms:modified xsi:type="dcterms:W3CDTF">2024-08-19T07:53:31Z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